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523" r:id="rId3"/>
    <p:sldId id="529" r:id="rId4"/>
    <p:sldId id="524" r:id="rId5"/>
    <p:sldId id="525" r:id="rId6"/>
    <p:sldId id="530" r:id="rId7"/>
    <p:sldId id="533" r:id="rId8"/>
    <p:sldId id="531" r:id="rId9"/>
    <p:sldId id="539" r:id="rId10"/>
    <p:sldId id="532" r:id="rId11"/>
    <p:sldId id="534" r:id="rId12"/>
    <p:sldId id="535" r:id="rId13"/>
    <p:sldId id="536" r:id="rId14"/>
    <p:sldId id="528" r:id="rId15"/>
    <p:sldId id="527" r:id="rId16"/>
    <p:sldId id="537" r:id="rId17"/>
    <p:sldId id="526" r:id="rId18"/>
    <p:sldId id="540" r:id="rId19"/>
    <p:sldId id="541" r:id="rId20"/>
    <p:sldId id="542" r:id="rId21"/>
    <p:sldId id="543" r:id="rId22"/>
    <p:sldId id="544" r:id="rId23"/>
    <p:sldId id="545" r:id="rId24"/>
    <p:sldId id="546" r:id="rId25"/>
    <p:sldId id="549" r:id="rId26"/>
    <p:sldId id="548" r:id="rId27"/>
    <p:sldId id="547" r:id="rId28"/>
    <p:sldId id="550" r:id="rId29"/>
    <p:sldId id="551" r:id="rId30"/>
    <p:sldId id="538" r:id="rId31"/>
    <p:sldId id="552" r:id="rId3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5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79" autoAdjust="0"/>
    <p:restoredTop sz="99847" autoAdjust="0"/>
  </p:normalViewPr>
  <p:slideViewPr>
    <p:cSldViewPr>
      <p:cViewPr>
        <p:scale>
          <a:sx n="112" d="100"/>
          <a:sy n="112" d="100"/>
        </p:scale>
        <p:origin x="-240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F9C78-80BB-4BB4-87AD-17B487BCE63E}" type="datetimeFigureOut">
              <a:rPr lang="en-US" smtClean="0"/>
              <a:pPr/>
              <a:t>4/22/13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6AB8A-6BB5-475A-9C1D-1B49027322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gamekit.com/" TargetMode="External"/><Relationship Id="rId4" Type="http://schemas.openxmlformats.org/officeDocument/2006/relationships/hyperlink" Target="http://www.ogre3d.org/" TargetMode="External"/><Relationship Id="rId5" Type="http://schemas.openxmlformats.org/officeDocument/2006/relationships/hyperlink" Target="http://courses.ischool.berkeley.edu/i90/f11/resources/chapter06/tic-tac-toe.py" TargetMode="External"/><Relationship Id="rId6" Type="http://schemas.openxmlformats.org/officeDocument/2006/relationships/hyperlink" Target="http://en.literateprograms.org/Tic_Tac_Toe_(Pytho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5300" dirty="0" smtClean="0">
                <a:latin typeface="Bauhaus 93" pitchFamily="82" charset="0"/>
              </a:rPr>
              <a:t>C++ is Fun – Part Eight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Turbine/Warner Bros.!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143000"/>
          </a:xfrm>
        </p:spPr>
        <p:txBody>
          <a:bodyPr/>
          <a:lstStyle/>
          <a:p>
            <a:r>
              <a:rPr lang="en-US" dirty="0" smtClean="0"/>
              <a:t>Russell Hanson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76400"/>
            <a:ext cx="70008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6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39" b="-1"/>
          <a:stretch/>
        </p:blipFill>
        <p:spPr>
          <a:xfrm>
            <a:off x="1066800" y="1676400"/>
            <a:ext cx="7103059" cy="25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8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698744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7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6799"/>
            <a:ext cx="6298778" cy="48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35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295400"/>
            <a:ext cx="4572000" cy="43396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// Demonstrating the recursive function factorial.</a:t>
            </a:r>
          </a:p>
          <a:p>
            <a:r>
              <a:rPr lang="en-US" sz="1200" dirty="0"/>
              <a:t>#include &lt;</a:t>
            </a:r>
            <a:r>
              <a:rPr lang="en-US" sz="1200" dirty="0" err="1"/>
              <a:t>iostream</a:t>
            </a:r>
            <a:r>
              <a:rPr lang="en-US" sz="1200" dirty="0"/>
              <a:t>&gt;</a:t>
            </a:r>
          </a:p>
          <a:p>
            <a:r>
              <a:rPr lang="en-US" sz="1200" dirty="0"/>
              <a:t>#include &lt;</a:t>
            </a:r>
            <a:r>
              <a:rPr lang="en-US" sz="1200" dirty="0" err="1"/>
              <a:t>iomanip</a:t>
            </a:r>
            <a:r>
              <a:rPr lang="en-US" sz="1200" dirty="0"/>
              <a:t>&gt;</a:t>
            </a:r>
          </a:p>
          <a:p>
            <a:r>
              <a:rPr lang="en-US" sz="1200" dirty="0"/>
              <a:t>using namespace </a:t>
            </a:r>
            <a:r>
              <a:rPr lang="en-US" sz="1200" dirty="0" err="1"/>
              <a:t>std</a:t>
            </a:r>
            <a:r>
              <a:rPr lang="en-US" sz="1200" dirty="0"/>
              <a:t>;</a:t>
            </a:r>
          </a:p>
          <a:p>
            <a:endParaRPr lang="en-US" sz="1200" dirty="0"/>
          </a:p>
          <a:p>
            <a:r>
              <a:rPr lang="en-US" sz="1200" dirty="0"/>
              <a:t>unsigned long factorial( unsigned long ); // function prototype</a:t>
            </a:r>
          </a:p>
          <a:p>
            <a:endParaRPr lang="en-US" sz="1200" dirty="0"/>
          </a:p>
          <a:p>
            <a:r>
              <a:rPr lang="en-US" sz="1200" dirty="0" err="1"/>
              <a:t>int</a:t>
            </a:r>
            <a:r>
              <a:rPr lang="en-US" sz="1200" dirty="0"/>
              <a:t> main()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// calculate the factorials of 0 through 10</a:t>
            </a:r>
          </a:p>
          <a:p>
            <a:r>
              <a:rPr lang="en-US" sz="1200" dirty="0"/>
              <a:t>   for ( </a:t>
            </a:r>
            <a:r>
              <a:rPr lang="en-US" sz="1200" dirty="0" err="1"/>
              <a:t>int</a:t>
            </a:r>
            <a:r>
              <a:rPr lang="en-US" sz="1200" dirty="0"/>
              <a:t> counter = 0; counter &lt;= 10; ++counter )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cout</a:t>
            </a:r>
            <a:r>
              <a:rPr lang="en-US" sz="1200" dirty="0"/>
              <a:t> &lt;&lt; </a:t>
            </a:r>
            <a:r>
              <a:rPr lang="en-US" sz="1200" dirty="0" err="1"/>
              <a:t>setw</a:t>
            </a:r>
            <a:r>
              <a:rPr lang="en-US" sz="1200" dirty="0"/>
              <a:t>( 2 ) &lt;&lt; counter &lt;&lt; "! = " &lt;&lt; factorial( counter ) </a:t>
            </a:r>
          </a:p>
          <a:p>
            <a:r>
              <a:rPr lang="en-US" sz="1200" dirty="0"/>
              <a:t>        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} // end main</a:t>
            </a:r>
          </a:p>
          <a:p>
            <a:endParaRPr lang="en-US" sz="1200" dirty="0"/>
          </a:p>
          <a:p>
            <a:r>
              <a:rPr lang="en-US" sz="1200" dirty="0"/>
              <a:t>// recursive definition of function factorial</a:t>
            </a:r>
          </a:p>
          <a:p>
            <a:r>
              <a:rPr lang="en-US" sz="1200" dirty="0"/>
              <a:t>unsigned long factorial( unsigned long number 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if ( number &lt;= 1 ) // test for base case</a:t>
            </a:r>
          </a:p>
          <a:p>
            <a:r>
              <a:rPr lang="en-US" sz="1200" dirty="0"/>
              <a:t>      return 1; // base cases: 0! = 1 and 1! = 1</a:t>
            </a:r>
          </a:p>
          <a:p>
            <a:r>
              <a:rPr lang="en-US" sz="1200" dirty="0"/>
              <a:t>   else // recursion step</a:t>
            </a:r>
          </a:p>
          <a:p>
            <a:r>
              <a:rPr lang="en-US" sz="1200" dirty="0"/>
              <a:t>      return number * factorial( number - 1 );</a:t>
            </a:r>
          </a:p>
          <a:p>
            <a:r>
              <a:rPr lang="en-US" sz="1200" dirty="0"/>
              <a:t>} // end function factorial</a:t>
            </a:r>
          </a:p>
        </p:txBody>
      </p:sp>
    </p:spTree>
    <p:extLst>
      <p:ext uri="{BB962C8B-B14F-4D97-AF65-F5344CB8AC3E}">
        <p14:creationId xmlns:p14="http://schemas.microsoft.com/office/powerpoint/2010/main" val="113052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Recursion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6400"/>
            <a:ext cx="6400800" cy="43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7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634480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52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9800" y="1295400"/>
            <a:ext cx="4572000" cy="4893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#include &lt;</a:t>
            </a:r>
            <a:r>
              <a:rPr lang="en-US" sz="1200" dirty="0" err="1"/>
              <a:t>iostream</a:t>
            </a:r>
            <a:r>
              <a:rPr lang="en-US" sz="1200" dirty="0"/>
              <a:t>&gt;</a:t>
            </a:r>
          </a:p>
          <a:p>
            <a:r>
              <a:rPr lang="en-US" sz="1200" dirty="0"/>
              <a:t>using namespace </a:t>
            </a:r>
            <a:r>
              <a:rPr lang="en-US" sz="1200" dirty="0" err="1"/>
              <a:t>std</a:t>
            </a:r>
            <a:r>
              <a:rPr lang="en-US" sz="1200" dirty="0"/>
              <a:t>;</a:t>
            </a:r>
          </a:p>
          <a:p>
            <a:endParaRPr lang="en-US" sz="1200" dirty="0"/>
          </a:p>
          <a:p>
            <a:r>
              <a:rPr lang="en-US" sz="1200" dirty="0"/>
              <a:t>unsigned long </a:t>
            </a:r>
            <a:r>
              <a:rPr lang="en-US" sz="1200" dirty="0" err="1"/>
              <a:t>fibonacci</a:t>
            </a:r>
            <a:r>
              <a:rPr lang="en-US" sz="1200" dirty="0"/>
              <a:t>( unsigned long ); // function prototype</a:t>
            </a:r>
          </a:p>
          <a:p>
            <a:endParaRPr lang="en-US" sz="1200" dirty="0"/>
          </a:p>
          <a:p>
            <a:r>
              <a:rPr lang="en-US" sz="1200" dirty="0" err="1"/>
              <a:t>int</a:t>
            </a:r>
            <a:r>
              <a:rPr lang="en-US" sz="1200" dirty="0"/>
              <a:t> main()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// calculate the </a:t>
            </a:r>
            <a:r>
              <a:rPr lang="en-US" sz="1200" dirty="0" err="1"/>
              <a:t>fibonacci</a:t>
            </a:r>
            <a:r>
              <a:rPr lang="en-US" sz="1200" dirty="0"/>
              <a:t> values of 0 through 10</a:t>
            </a:r>
          </a:p>
          <a:p>
            <a:r>
              <a:rPr lang="en-US" sz="1200" dirty="0"/>
              <a:t>   for ( </a:t>
            </a:r>
            <a:r>
              <a:rPr lang="en-US" sz="1200" dirty="0" err="1"/>
              <a:t>int</a:t>
            </a:r>
            <a:r>
              <a:rPr lang="en-US" sz="1200" dirty="0"/>
              <a:t> counter = 0; counter &lt;= 10; ++counter )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cout</a:t>
            </a:r>
            <a:r>
              <a:rPr lang="en-US" sz="1200" dirty="0"/>
              <a:t> &lt;&lt; "</a:t>
            </a:r>
            <a:r>
              <a:rPr lang="en-US" sz="1200" dirty="0" err="1"/>
              <a:t>fibonacci</a:t>
            </a:r>
            <a:r>
              <a:rPr lang="en-US" sz="1200" dirty="0"/>
              <a:t>( " &lt;&lt; counter &lt;&lt; " ) = "</a:t>
            </a:r>
          </a:p>
          <a:p>
            <a:r>
              <a:rPr lang="en-US" sz="1200" dirty="0"/>
              <a:t>         &lt;&lt; </a:t>
            </a:r>
            <a:r>
              <a:rPr lang="en-US" sz="1200" dirty="0" err="1"/>
              <a:t>fibonacci</a:t>
            </a:r>
            <a:r>
              <a:rPr lang="en-US" sz="1200" dirty="0"/>
              <a:t>( counter )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endParaRPr lang="en-US" sz="1200" dirty="0"/>
          </a:p>
          <a:p>
            <a:r>
              <a:rPr lang="en-US" sz="1200" dirty="0"/>
              <a:t>   // display higher </a:t>
            </a:r>
            <a:r>
              <a:rPr lang="en-US" sz="1200" dirty="0" err="1"/>
              <a:t>fibonacci</a:t>
            </a:r>
            <a:r>
              <a:rPr lang="en-US" sz="1200" dirty="0"/>
              <a:t> values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</a:t>
            </a:r>
            <a:r>
              <a:rPr lang="en-US" sz="1200" dirty="0" err="1"/>
              <a:t>fibonacci</a:t>
            </a:r>
            <a:r>
              <a:rPr lang="en-US" sz="1200" dirty="0"/>
              <a:t>( 20 ) = " &lt;&lt; </a:t>
            </a:r>
            <a:r>
              <a:rPr lang="en-US" sz="1200" dirty="0" err="1"/>
              <a:t>fibonacci</a:t>
            </a:r>
            <a:r>
              <a:rPr lang="en-US" sz="1200" dirty="0"/>
              <a:t>( 20 )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</a:t>
            </a:r>
            <a:r>
              <a:rPr lang="en-US" sz="1200" dirty="0" err="1"/>
              <a:t>fibonacci</a:t>
            </a:r>
            <a:r>
              <a:rPr lang="en-US" sz="1200" dirty="0"/>
              <a:t>( 30 ) = " &lt;&lt; </a:t>
            </a:r>
            <a:r>
              <a:rPr lang="en-US" sz="1200" dirty="0" err="1"/>
              <a:t>fibonacci</a:t>
            </a:r>
            <a:r>
              <a:rPr lang="en-US" sz="1200" dirty="0"/>
              <a:t>( 30 )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</a:t>
            </a:r>
            <a:r>
              <a:rPr lang="en-US" sz="1200" dirty="0" err="1"/>
              <a:t>fibonacci</a:t>
            </a:r>
            <a:r>
              <a:rPr lang="en-US" sz="1200" dirty="0"/>
              <a:t>( 35 ) = " &lt;&lt; </a:t>
            </a:r>
            <a:r>
              <a:rPr lang="en-US" sz="1200" dirty="0" err="1"/>
              <a:t>fibonacci</a:t>
            </a:r>
            <a:r>
              <a:rPr lang="en-US" sz="1200" dirty="0"/>
              <a:t>( 35 )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} // end main</a:t>
            </a:r>
          </a:p>
          <a:p>
            <a:endParaRPr lang="en-US" sz="1200" dirty="0"/>
          </a:p>
          <a:p>
            <a:r>
              <a:rPr lang="en-US" sz="1200" dirty="0"/>
              <a:t>// recursive function </a:t>
            </a:r>
            <a:r>
              <a:rPr lang="en-US" sz="1200" dirty="0" err="1"/>
              <a:t>fibonacci</a:t>
            </a:r>
            <a:endParaRPr lang="en-US" sz="1200" dirty="0"/>
          </a:p>
          <a:p>
            <a:r>
              <a:rPr lang="en-US" sz="1200" dirty="0"/>
              <a:t>unsigned long </a:t>
            </a:r>
            <a:r>
              <a:rPr lang="en-US" sz="1200" dirty="0" err="1"/>
              <a:t>fibonacci</a:t>
            </a:r>
            <a:r>
              <a:rPr lang="en-US" sz="1200" dirty="0"/>
              <a:t>( unsigned long number 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if ( ( number == 0 ) || ( number == 1 ) ) // base cases</a:t>
            </a:r>
          </a:p>
          <a:p>
            <a:r>
              <a:rPr lang="en-US" sz="1200" dirty="0"/>
              <a:t>      return number;</a:t>
            </a:r>
          </a:p>
          <a:p>
            <a:r>
              <a:rPr lang="en-US" sz="1200" dirty="0"/>
              <a:t>   else // recursion step</a:t>
            </a:r>
          </a:p>
          <a:p>
            <a:r>
              <a:rPr lang="en-US" sz="1200" dirty="0"/>
              <a:t>      return </a:t>
            </a:r>
            <a:r>
              <a:rPr lang="en-US" sz="1200" dirty="0" err="1"/>
              <a:t>fibonacci</a:t>
            </a:r>
            <a:r>
              <a:rPr lang="en-US" sz="1200" dirty="0"/>
              <a:t>( number - 1 ) + </a:t>
            </a:r>
            <a:r>
              <a:rPr lang="en-US" sz="1200" dirty="0" err="1"/>
              <a:t>fibonacci</a:t>
            </a:r>
            <a:r>
              <a:rPr lang="en-US" sz="1200" dirty="0"/>
              <a:t>( number - 2 );</a:t>
            </a:r>
          </a:p>
          <a:p>
            <a:r>
              <a:rPr lang="en-US" sz="1200" dirty="0"/>
              <a:t>} // end function </a:t>
            </a:r>
            <a:r>
              <a:rPr lang="en-US" sz="1200" dirty="0" err="1"/>
              <a:t>fibonacci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7357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6243194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2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613646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71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over projects first!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7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4800"/>
            <a:ext cx="6532336" cy="361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114800"/>
            <a:ext cx="5943600" cy="26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53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600"/>
            <a:ext cx="6324600" cy="64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9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28800"/>
            <a:ext cx="6845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81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335101" cy="4394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use inheritance?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6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752600"/>
            <a:ext cx="6871179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9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0"/>
            <a:ext cx="5808436" cy="120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76400"/>
            <a:ext cx="5723183" cy="2362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use inheritance?  -- Just change one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74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533400"/>
            <a:ext cx="5676900" cy="585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17790"/>
            <a:ext cx="4902200" cy="544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5626100"/>
            <a:ext cx="50800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25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Class Exercise – Check the folder “</a:t>
            </a:r>
            <a:r>
              <a:rPr lang="en-US" dirty="0" err="1" smtClean="0"/>
              <a:t>CommissionEmployee</a:t>
            </a:r>
            <a:r>
              <a:rPr lang="en-US" dirty="0" smtClean="0"/>
              <a:t>” on Google Drive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260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38200"/>
            <a:ext cx="5956300" cy="479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1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all you Black </a:t>
            </a:r>
            <a:r>
              <a:rPr lang="en-US" dirty="0"/>
              <a:t>J</a:t>
            </a:r>
            <a:r>
              <a:rPr lang="en-US" dirty="0" smtClean="0"/>
              <a:t>ack-programming fiends: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447800"/>
            <a:ext cx="7848600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courses.ischool.berkeley.edu</a:t>
            </a:r>
            <a:r>
              <a:rPr lang="en-US" sz="1600" dirty="0"/>
              <a:t>/i90/f11/resources/chapter09/</a:t>
            </a:r>
            <a:r>
              <a:rPr lang="en-US" sz="1600" dirty="0" err="1"/>
              <a:t>blackjack.py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# Blackjack</a:t>
            </a:r>
          </a:p>
          <a:p>
            <a:r>
              <a:rPr lang="en-US" sz="1600" dirty="0"/>
              <a:t># From 1 to 7 players compete against a dealer</a:t>
            </a:r>
          </a:p>
          <a:p>
            <a:endParaRPr lang="en-US" sz="1600" dirty="0"/>
          </a:p>
          <a:p>
            <a:r>
              <a:rPr lang="en-US" sz="1600" dirty="0"/>
              <a:t>import cards, games     </a:t>
            </a:r>
          </a:p>
          <a:p>
            <a:endParaRPr lang="en-US" sz="1600" dirty="0"/>
          </a:p>
          <a:p>
            <a:r>
              <a:rPr lang="en-US" sz="1600" dirty="0"/>
              <a:t>class </a:t>
            </a:r>
            <a:r>
              <a:rPr lang="en-US" sz="1600" dirty="0" err="1"/>
              <a:t>BJ_Card</a:t>
            </a:r>
            <a:r>
              <a:rPr lang="en-US" sz="1600" dirty="0"/>
              <a:t>(</a:t>
            </a:r>
            <a:r>
              <a:rPr lang="en-US" sz="1600" dirty="0" err="1"/>
              <a:t>cards.Card</a:t>
            </a:r>
            <a:r>
              <a:rPr lang="en-US" sz="1600" dirty="0"/>
              <a:t>):</a:t>
            </a:r>
          </a:p>
          <a:p>
            <a:r>
              <a:rPr lang="en-US" sz="1600" dirty="0"/>
              <a:t>    """ A Blackjack Card. """</a:t>
            </a:r>
          </a:p>
          <a:p>
            <a:r>
              <a:rPr lang="en-US" sz="1600" dirty="0"/>
              <a:t>    ACE_VALUE = 1</a:t>
            </a:r>
          </a:p>
          <a:p>
            <a:endParaRPr lang="en-US" sz="1600" dirty="0"/>
          </a:p>
          <a:p>
            <a:r>
              <a:rPr lang="en-US" sz="1600" dirty="0"/>
              <a:t>    @property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def</a:t>
            </a:r>
            <a:r>
              <a:rPr lang="en-US" sz="1600" dirty="0"/>
              <a:t> value(self):</a:t>
            </a:r>
          </a:p>
          <a:p>
            <a:r>
              <a:rPr lang="en-US" sz="1600" dirty="0"/>
              <a:t>        if </a:t>
            </a:r>
            <a:r>
              <a:rPr lang="en-US" sz="1600" dirty="0" err="1"/>
              <a:t>self.is_face_up</a:t>
            </a:r>
            <a:r>
              <a:rPr lang="en-US" sz="1600" dirty="0"/>
              <a:t>:</a:t>
            </a:r>
          </a:p>
          <a:p>
            <a:r>
              <a:rPr lang="en-US" sz="1600" dirty="0"/>
              <a:t>            v = </a:t>
            </a:r>
            <a:r>
              <a:rPr lang="en-US" sz="1600" dirty="0" err="1"/>
              <a:t>BJ_Card.RANKS.index</a:t>
            </a:r>
            <a:r>
              <a:rPr lang="en-US" sz="1600" dirty="0"/>
              <a:t>(</a:t>
            </a:r>
            <a:r>
              <a:rPr lang="en-US" sz="1600" dirty="0" err="1"/>
              <a:t>self.rank</a:t>
            </a:r>
            <a:r>
              <a:rPr lang="en-US" sz="1600" dirty="0"/>
              <a:t>) + 1</a:t>
            </a:r>
          </a:p>
          <a:p>
            <a:r>
              <a:rPr lang="en-US" sz="1600" dirty="0"/>
              <a:t>            if v &gt; 10:</a:t>
            </a:r>
          </a:p>
          <a:p>
            <a:r>
              <a:rPr lang="en-US" sz="1600" dirty="0"/>
              <a:t>                v = 10</a:t>
            </a:r>
          </a:p>
          <a:p>
            <a:r>
              <a:rPr lang="en-US" sz="1600" dirty="0"/>
              <a:t>        else:</a:t>
            </a:r>
          </a:p>
          <a:p>
            <a:r>
              <a:rPr lang="en-US" sz="1600" dirty="0"/>
              <a:t>            v = None</a:t>
            </a:r>
          </a:p>
          <a:p>
            <a:r>
              <a:rPr lang="en-US" sz="1600" dirty="0"/>
              <a:t>        return </a:t>
            </a:r>
            <a:r>
              <a:rPr lang="en-US" sz="1600" dirty="0" smtClean="0"/>
              <a:t>v</a:t>
            </a:r>
          </a:p>
          <a:p>
            <a:r>
              <a:rPr lang="en-US" sz="1600" dirty="0" smtClean="0"/>
              <a:t>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431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Homework Exercises (Pick 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943475"/>
            <a:ext cx="4953000" cy="1609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867275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1295400"/>
            <a:ext cx="670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Download and install either</a:t>
            </a:r>
          </a:p>
          <a:p>
            <a:r>
              <a:rPr lang="en-US" dirty="0">
                <a:hlinkClick r:id="rId3"/>
              </a:rPr>
              <a:t>http://www.appgamekit.com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(2D only, but simpler)</a:t>
            </a:r>
          </a:p>
          <a:p>
            <a:r>
              <a:rPr lang="en-US" dirty="0" smtClean="0"/>
              <a:t>OR  </a:t>
            </a:r>
          </a:p>
          <a:p>
            <a:r>
              <a:rPr lang="en-US" dirty="0">
                <a:hlinkClick r:id="rId4"/>
              </a:rPr>
              <a:t>http://www.ogre3d.org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r>
              <a:rPr lang="en-US" dirty="0" smtClean="0"/>
              <a:t>.  Compile, link, and run one of the sample programs.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2895600"/>
            <a:ext cx="7162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Implement a simple Tic </a:t>
            </a:r>
            <a:r>
              <a:rPr lang="en-US" dirty="0" err="1" smtClean="0"/>
              <a:t>Tac</a:t>
            </a:r>
            <a:r>
              <a:rPr lang="en-US" dirty="0" smtClean="0"/>
              <a:t> Toe “AI” strategy.  Some sample implementations of the game are at the following two links:</a:t>
            </a:r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://courses.ischool.berkeley.edu/i90/f11/resources/chapter06/tic-tac-</a:t>
            </a:r>
            <a:r>
              <a:rPr lang="en-US" dirty="0" smtClean="0">
                <a:hlinkClick r:id="rId5"/>
              </a:rPr>
              <a:t>toe.py</a:t>
            </a:r>
            <a:endParaRPr lang="en-US" dirty="0" smtClean="0"/>
          </a:p>
          <a:p>
            <a:r>
              <a:rPr lang="en-US" dirty="0">
                <a:hlinkClick r:id="rId6"/>
              </a:rPr>
              <a:t>http://en.literateprograms.org/Tic_Tac_Toe_(Python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2895600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17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762000"/>
            <a:ext cx="5486400" cy="5457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762000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8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19403"/>
            <a:ext cx="6248400" cy="381939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 of Standard Library headers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38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76200"/>
            <a:ext cx="4724400" cy="695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5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Function Templates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66185"/>
            <a:ext cx="6834909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99585"/>
            <a:ext cx="6934200" cy="34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8600"/>
            <a:ext cx="6807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0"/>
            <a:ext cx="4572000" cy="69249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#include &lt;</a:t>
            </a:r>
            <a:r>
              <a:rPr lang="en-US" sz="1200" dirty="0" err="1"/>
              <a:t>iostream</a:t>
            </a:r>
            <a:r>
              <a:rPr lang="en-US" sz="1200" dirty="0"/>
              <a:t>&gt;</a:t>
            </a:r>
          </a:p>
          <a:p>
            <a:r>
              <a:rPr lang="en-US" sz="1200" dirty="0"/>
              <a:t>#include "</a:t>
            </a:r>
            <a:r>
              <a:rPr lang="en-US" sz="1200" dirty="0" err="1"/>
              <a:t>maximum.h</a:t>
            </a:r>
            <a:r>
              <a:rPr lang="en-US" sz="1200" dirty="0"/>
              <a:t>" // include definition of function template maximum</a:t>
            </a:r>
          </a:p>
          <a:p>
            <a:r>
              <a:rPr lang="en-US" sz="1200" dirty="0"/>
              <a:t>using namespace </a:t>
            </a:r>
            <a:r>
              <a:rPr lang="en-US" sz="1200" dirty="0" err="1"/>
              <a:t>std</a:t>
            </a:r>
            <a:r>
              <a:rPr lang="en-US" sz="1200" dirty="0"/>
              <a:t>;</a:t>
            </a:r>
          </a:p>
          <a:p>
            <a:endParaRPr lang="en-US" sz="1200" dirty="0"/>
          </a:p>
          <a:p>
            <a:r>
              <a:rPr lang="en-US" sz="1200" dirty="0" err="1"/>
              <a:t>int</a:t>
            </a:r>
            <a:r>
              <a:rPr lang="en-US" sz="1200" dirty="0"/>
              <a:t> main()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// demonstrate maximum with </a:t>
            </a:r>
            <a:r>
              <a:rPr lang="en-US" sz="1200" dirty="0" err="1"/>
              <a:t>int</a:t>
            </a:r>
            <a:r>
              <a:rPr lang="en-US" sz="1200" dirty="0"/>
              <a:t> values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int</a:t>
            </a:r>
            <a:r>
              <a:rPr lang="en-US" sz="1200" dirty="0"/>
              <a:t> int1, int2, int3;</a:t>
            </a:r>
          </a:p>
          <a:p>
            <a:endParaRPr lang="en-US" sz="1200" dirty="0"/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"Input three integer values: ";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cin</a:t>
            </a:r>
            <a:r>
              <a:rPr lang="en-US" sz="1200" dirty="0"/>
              <a:t> &gt;&gt; int1 &gt;&gt; int2 &gt;&gt; int3;</a:t>
            </a:r>
          </a:p>
          <a:p>
            <a:endParaRPr lang="en-US" sz="1200" dirty="0"/>
          </a:p>
          <a:p>
            <a:r>
              <a:rPr lang="en-US" sz="1200" dirty="0"/>
              <a:t>   // invoke </a:t>
            </a:r>
            <a:r>
              <a:rPr lang="en-US" sz="1200" dirty="0" err="1"/>
              <a:t>int</a:t>
            </a:r>
            <a:r>
              <a:rPr lang="en-US" sz="1200" dirty="0"/>
              <a:t> version of maximum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"The maximum integer value is: "</a:t>
            </a:r>
          </a:p>
          <a:p>
            <a:r>
              <a:rPr lang="en-US" sz="1200" dirty="0"/>
              <a:t>      &lt;&lt; maximum( int1, int2, int3 );        </a:t>
            </a:r>
          </a:p>
          <a:p>
            <a:endParaRPr lang="en-US" sz="1200" dirty="0"/>
          </a:p>
          <a:p>
            <a:r>
              <a:rPr lang="en-US" sz="1200" dirty="0"/>
              <a:t>   // demonstrate maximum with double values</a:t>
            </a:r>
          </a:p>
          <a:p>
            <a:r>
              <a:rPr lang="en-US" sz="1200" dirty="0"/>
              <a:t>   double double1, double2, double3;</a:t>
            </a:r>
          </a:p>
          <a:p>
            <a:endParaRPr lang="en-US" sz="1200" dirty="0"/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"\n\</a:t>
            </a:r>
            <a:r>
              <a:rPr lang="en-US" sz="1200" dirty="0" err="1"/>
              <a:t>nInput</a:t>
            </a:r>
            <a:r>
              <a:rPr lang="en-US" sz="1200" dirty="0"/>
              <a:t> three double values: ";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cin</a:t>
            </a:r>
            <a:r>
              <a:rPr lang="en-US" sz="1200" dirty="0"/>
              <a:t> &gt;&gt; double1 &gt;&gt; double2 &gt;&gt; double3;</a:t>
            </a:r>
          </a:p>
          <a:p>
            <a:endParaRPr lang="en-US" sz="1200" dirty="0"/>
          </a:p>
          <a:p>
            <a:r>
              <a:rPr lang="en-US" sz="1200" dirty="0"/>
              <a:t>   // invoke double version of maximum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"The maximum double value is: "</a:t>
            </a:r>
          </a:p>
          <a:p>
            <a:r>
              <a:rPr lang="en-US" sz="1200" dirty="0"/>
              <a:t>      &lt;&lt; maximum( double1, double2, double3 );</a:t>
            </a:r>
          </a:p>
          <a:p>
            <a:endParaRPr lang="en-US" sz="1200" dirty="0"/>
          </a:p>
          <a:p>
            <a:r>
              <a:rPr lang="en-US" sz="1200" dirty="0"/>
              <a:t>   // demonstrate maximum with char values</a:t>
            </a:r>
          </a:p>
          <a:p>
            <a:r>
              <a:rPr lang="en-US" sz="1200" dirty="0"/>
              <a:t>   char char1, char2, char3;</a:t>
            </a:r>
          </a:p>
          <a:p>
            <a:endParaRPr lang="en-US" sz="1200" dirty="0"/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"\n\</a:t>
            </a:r>
            <a:r>
              <a:rPr lang="en-US" sz="1200" dirty="0" err="1"/>
              <a:t>nInput</a:t>
            </a:r>
            <a:r>
              <a:rPr lang="en-US" sz="1200" dirty="0"/>
              <a:t> three characters: ";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cin</a:t>
            </a:r>
            <a:r>
              <a:rPr lang="en-US" sz="1200" dirty="0"/>
              <a:t> &gt;&gt; char1 &gt;&gt; char2 &gt;&gt; char3;</a:t>
            </a:r>
          </a:p>
          <a:p>
            <a:endParaRPr lang="en-US" sz="1200" dirty="0"/>
          </a:p>
          <a:p>
            <a:r>
              <a:rPr lang="en-US" sz="1200" dirty="0"/>
              <a:t>   // invoke char version of maximum</a:t>
            </a:r>
          </a:p>
          <a:p>
            <a:r>
              <a:rPr lang="en-US" sz="1200" dirty="0"/>
              <a:t>   </a:t>
            </a:r>
            <a:r>
              <a:rPr lang="en-US" sz="1200" dirty="0" err="1"/>
              <a:t>cout</a:t>
            </a:r>
            <a:r>
              <a:rPr lang="en-US" sz="1200" dirty="0"/>
              <a:t> &lt;&lt; "The maximum character value is: "</a:t>
            </a:r>
          </a:p>
          <a:p>
            <a:r>
              <a:rPr lang="en-US" sz="1200" dirty="0"/>
              <a:t>      &lt;&lt; maximum( char1, char2, char3 ) &lt;&lt; </a:t>
            </a:r>
            <a:r>
              <a:rPr lang="en-US" sz="1200" dirty="0" err="1"/>
              <a:t>endl</a:t>
            </a:r>
            <a:r>
              <a:rPr lang="en-US" sz="1200" dirty="0"/>
              <a:t>;</a:t>
            </a:r>
          </a:p>
          <a:p>
            <a:r>
              <a:rPr lang="en-US" sz="1200" dirty="0"/>
              <a:t>} // end main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92" y="381000"/>
            <a:ext cx="4572000" cy="3046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// Definition of function template maximum.</a:t>
            </a:r>
          </a:p>
          <a:p>
            <a:r>
              <a:rPr lang="en-US" sz="1200" dirty="0"/>
              <a:t>template &lt; class T &gt;  // or template&lt; </a:t>
            </a:r>
            <a:r>
              <a:rPr lang="en-US" sz="1200" dirty="0" err="1"/>
              <a:t>typename</a:t>
            </a:r>
            <a:r>
              <a:rPr lang="en-US" sz="1200" dirty="0"/>
              <a:t> T &gt;</a:t>
            </a:r>
          </a:p>
          <a:p>
            <a:r>
              <a:rPr lang="en-US" sz="1200" dirty="0"/>
              <a:t>T maximum( T value1, T value2, T value3 )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 T </a:t>
            </a:r>
            <a:r>
              <a:rPr lang="en-US" sz="1200" dirty="0" err="1"/>
              <a:t>maximumValue</a:t>
            </a:r>
            <a:r>
              <a:rPr lang="en-US" sz="1200" dirty="0"/>
              <a:t> = value1; // assume value1 is maximum</a:t>
            </a:r>
          </a:p>
          <a:p>
            <a:endParaRPr lang="en-US" sz="1200" dirty="0"/>
          </a:p>
          <a:p>
            <a:r>
              <a:rPr lang="en-US" sz="1200" dirty="0"/>
              <a:t>   // determine whether value2 is greater than </a:t>
            </a:r>
            <a:r>
              <a:rPr lang="en-US" sz="1200" dirty="0" err="1"/>
              <a:t>maximumValue</a:t>
            </a:r>
            <a:endParaRPr lang="en-US" sz="1200" dirty="0"/>
          </a:p>
          <a:p>
            <a:r>
              <a:rPr lang="en-US" sz="1200" dirty="0"/>
              <a:t>   if ( value2 &gt; </a:t>
            </a:r>
            <a:r>
              <a:rPr lang="en-US" sz="1200" dirty="0" err="1"/>
              <a:t>maximumValue</a:t>
            </a:r>
            <a:r>
              <a:rPr lang="en-US" sz="1200" dirty="0"/>
              <a:t> )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maximumValue</a:t>
            </a:r>
            <a:r>
              <a:rPr lang="en-US" sz="1200" dirty="0"/>
              <a:t> = value2;</a:t>
            </a:r>
          </a:p>
          <a:p>
            <a:endParaRPr lang="en-US" sz="1200" dirty="0"/>
          </a:p>
          <a:p>
            <a:r>
              <a:rPr lang="en-US" sz="1200" dirty="0"/>
              <a:t>   // determine whether value3 is greater than </a:t>
            </a:r>
            <a:r>
              <a:rPr lang="en-US" sz="1200" dirty="0" err="1"/>
              <a:t>maximumValue</a:t>
            </a:r>
            <a:endParaRPr lang="en-US" sz="1200" dirty="0"/>
          </a:p>
          <a:p>
            <a:r>
              <a:rPr lang="en-US" sz="1200" dirty="0"/>
              <a:t>   if ( value3 &gt; </a:t>
            </a:r>
            <a:r>
              <a:rPr lang="en-US" sz="1200" dirty="0" err="1"/>
              <a:t>maximumValue</a:t>
            </a:r>
            <a:r>
              <a:rPr lang="en-US" sz="1200" dirty="0"/>
              <a:t> )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maximumValue</a:t>
            </a:r>
            <a:r>
              <a:rPr lang="en-US" sz="1200" dirty="0"/>
              <a:t> = value3;</a:t>
            </a:r>
          </a:p>
          <a:p>
            <a:endParaRPr lang="en-US" sz="1200" dirty="0"/>
          </a:p>
          <a:p>
            <a:r>
              <a:rPr lang="en-US" sz="1200" dirty="0"/>
              <a:t>   return </a:t>
            </a:r>
            <a:r>
              <a:rPr lang="en-US" sz="1200" dirty="0" err="1"/>
              <a:t>maximumValue</a:t>
            </a:r>
            <a:r>
              <a:rPr lang="en-US" sz="1200" dirty="0"/>
              <a:t>;</a:t>
            </a:r>
          </a:p>
          <a:p>
            <a:r>
              <a:rPr lang="en-US" sz="1200" dirty="0"/>
              <a:t>} // end function template maximum</a:t>
            </a:r>
          </a:p>
        </p:txBody>
      </p:sp>
    </p:spTree>
    <p:extLst>
      <p:ext uri="{BB962C8B-B14F-4D97-AF65-F5344CB8AC3E}">
        <p14:creationId xmlns:p14="http://schemas.microsoft.com/office/powerpoint/2010/main" val="130716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94"/>
            <a:ext cx="8229600" cy="816906"/>
          </a:xfrm>
        </p:spPr>
        <p:txBody>
          <a:bodyPr/>
          <a:lstStyle/>
          <a:p>
            <a:r>
              <a:rPr lang="en-US" dirty="0" smtClean="0"/>
              <a:t>Math library fun-</a:t>
            </a:r>
            <a:r>
              <a:rPr lang="en-US" dirty="0" err="1" smtClean="0"/>
              <a:t>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762000"/>
            <a:ext cx="5561345" cy="435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5017559"/>
            <a:ext cx="5715000" cy="1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29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5164</TotalTime>
  <Words>1011</Words>
  <Application>Microsoft Macintosh PowerPoint</Application>
  <PresentationFormat>On-screen Show (4:3)</PresentationFormat>
  <Paragraphs>147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 C++ is Fun – Part Eight at Turbine/Warner Bros.!</vt:lpstr>
      <vt:lpstr>Go over projects first!</vt:lpstr>
      <vt:lpstr>For all you Black Jack-programming fiends:</vt:lpstr>
      <vt:lpstr>Overview of Standard Library headers</vt:lpstr>
      <vt:lpstr>PowerPoint Presentation</vt:lpstr>
      <vt:lpstr>Function Templates</vt:lpstr>
      <vt:lpstr>PowerPoint Presentation</vt:lpstr>
      <vt:lpstr>PowerPoint Presentation</vt:lpstr>
      <vt:lpstr>Math library fun-ctions</vt:lpstr>
      <vt:lpstr>Recursion</vt:lpstr>
      <vt:lpstr>PowerPoint Presentation</vt:lpstr>
      <vt:lpstr>PowerPoint Presentation</vt:lpstr>
      <vt:lpstr>PowerPoint Presentation</vt:lpstr>
      <vt:lpstr>PowerPoint Presentation</vt:lpstr>
      <vt:lpstr>Another Example Recursion</vt:lpstr>
      <vt:lpstr>PowerPoint Presentation</vt:lpstr>
      <vt:lpstr>PowerPoint Presentation</vt:lpstr>
      <vt:lpstr>Inheritance</vt:lpstr>
      <vt:lpstr>PowerPoint Presentation</vt:lpstr>
      <vt:lpstr>PowerPoint Presentation</vt:lpstr>
      <vt:lpstr>PowerPoint Presentation</vt:lpstr>
      <vt:lpstr>PowerPoint Presentation</vt:lpstr>
      <vt:lpstr>Why use inheritance?</vt:lpstr>
      <vt:lpstr>Why?</vt:lpstr>
      <vt:lpstr>Why use inheritance?  -- Just change one function</vt:lpstr>
      <vt:lpstr>PowerPoint Presentation</vt:lpstr>
      <vt:lpstr>PowerPoint Presentation</vt:lpstr>
      <vt:lpstr>Class Exercise – Check the folder “CommissionEmployee” on Google Drive</vt:lpstr>
      <vt:lpstr>PowerPoint Presentation</vt:lpstr>
      <vt:lpstr>Homework Exercises (Pick 1)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C++ at Turbine/Warner Bros.!</dc:title>
  <dc:creator>Russell Hanson</dc:creator>
  <cp:lastModifiedBy>Mr No</cp:lastModifiedBy>
  <cp:revision>503</cp:revision>
  <cp:lastPrinted>2013-04-11T03:05:57Z</cp:lastPrinted>
  <dcterms:created xsi:type="dcterms:W3CDTF">2013-03-24T23:10:07Z</dcterms:created>
  <dcterms:modified xsi:type="dcterms:W3CDTF">2013-04-22T20:20:37Z</dcterms:modified>
</cp:coreProperties>
</file>